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0" r:id="rId3"/>
    <p:sldId id="258" r:id="rId4"/>
    <p:sldId id="281" r:id="rId5"/>
    <p:sldId id="283" r:id="rId6"/>
    <p:sldId id="260" r:id="rId7"/>
    <p:sldId id="261" r:id="rId8"/>
    <p:sldId id="262" r:id="rId9"/>
    <p:sldId id="264" r:id="rId10"/>
    <p:sldId id="265" r:id="rId11"/>
    <p:sldId id="266" r:id="rId12"/>
    <p:sldId id="277" r:id="rId13"/>
    <p:sldId id="302" r:id="rId14"/>
    <p:sldId id="298" r:id="rId15"/>
    <p:sldId id="299" r:id="rId16"/>
    <p:sldId id="300" r:id="rId17"/>
    <p:sldId id="301" r:id="rId18"/>
    <p:sldId id="287" r:id="rId19"/>
    <p:sldId id="292" r:id="rId20"/>
    <p:sldId id="295" r:id="rId21"/>
    <p:sldId id="290" r:id="rId22"/>
    <p:sldId id="297" r:id="rId23"/>
    <p:sldId id="270" r:id="rId24"/>
    <p:sldId id="271" r:id="rId25"/>
    <p:sldId id="272" r:id="rId26"/>
    <p:sldId id="273" r:id="rId27"/>
    <p:sldId id="275" r:id="rId28"/>
    <p:sldId id="303" r:id="rId2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6"/>
    <p:restoredTop sz="73169"/>
  </p:normalViewPr>
  <p:slideViewPr>
    <p:cSldViewPr snapToGrid="0" snapToObjects="1">
      <p:cViewPr>
        <p:scale>
          <a:sx n="65" d="100"/>
          <a:sy n="65" d="100"/>
        </p:scale>
        <p:origin x="144" y="600"/>
      </p:cViewPr>
      <p:guideLst/>
    </p:cSldViewPr>
  </p:slideViewPr>
  <p:notesTextViewPr>
    <p:cViewPr>
      <p:scale>
        <a:sx n="1" d="1"/>
        <a:sy n="1" d="1"/>
      </p:scale>
      <p:origin x="0" y="-39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9B9E5-A18B-A347-ACDB-EB76227EB956}" type="datetimeFigureOut">
              <a:rPr kumimoji="1" lang="ja-JP" altLang="en-US" smtClean="0"/>
              <a:t>2021/2/19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EEBAD-9316-DC4E-8051-64C149E69E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2067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今、どこにいるのかを明確に。画像が多いけど、文字では何を残すのかをもう少し考える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最後の今やっていること、</a:t>
            </a:r>
            <a:r>
              <a:rPr kumimoji="1" lang="en-US" altLang="ja-JP" dirty="0"/>
              <a:t>SDB</a:t>
            </a:r>
            <a:r>
              <a:rPr kumimoji="1" lang="ja-JP" altLang="en-US"/>
              <a:t>だけはなくて他のスライドも用意した方がいい。もっと抑揚をつけて、同じ速さじゃなくてあえてゆっくりとか。急に真顔とか。スライドの統一感。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スライドシンプル、話がゆたかなのがいい。色々な分け方がある。背景のいろとかも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将来の展望も入れた方がいい。目指しているとことか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最初のつかみ良かった。かずきでも知らない部分入れられた。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今後の</a:t>
            </a:r>
            <a:r>
              <a:rPr kumimoji="1" lang="en-US" altLang="ja-JP" dirty="0"/>
              <a:t>SDB</a:t>
            </a:r>
            <a:r>
              <a:rPr kumimoji="1" lang="ja-JP" altLang="en-US"/>
              <a:t>で、自己管理足りない→一番意識した方がいい。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一回一回の経験なんで成功したかとかも反省してみるといい。</a:t>
            </a:r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BEEBAD-9316-DC4E-8051-64C149E69E6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9520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E2DBFA-A6A4-344C-91CC-A84434AF8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26FEC92-72B8-2845-BA35-DCF90EE1D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0BF1D6-2DC7-2545-B7F4-E25D58A6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60489-87CC-6F43-B8B8-80140FFBC955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9F17600-437A-E94D-975E-935BD92CA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294190-27CF-5844-A486-7F553D54E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609AB-7A7D-0444-A0DA-374FFC643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990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23B958-8B33-1340-8DC2-C886A57BA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FB92887-03D6-1F43-9F51-59F7E434B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911A35-B3F2-A04D-BDE6-BD2C6A26C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60489-87CC-6F43-B8B8-80140FFBC955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2123F3-F8D9-4C4E-88A8-6ECA250C4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2BBFE33-586D-DC49-8124-3DF18647C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609AB-7A7D-0444-A0DA-374FFC643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4131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5246457-DF2A-1D48-BBBA-5C74FC788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27E748E-B66E-AD40-A868-D21E70A2E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AC895E-272B-5340-9F39-511069C84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60489-87CC-6F43-B8B8-80140FFBC955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1940C39-2AF9-D54A-B444-649009B5F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F8ABC30-0750-C84C-B0C3-0081E425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609AB-7A7D-0444-A0DA-374FFC643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2666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36835D-499D-A144-A481-784224C3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22FAB9-A75E-1043-B022-48DE568E7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82054A-B7E0-5C42-A4FB-451E38AFD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60489-87CC-6F43-B8B8-80140FFBC955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063AFD-F1F4-044F-9D16-A01159ECF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3E759C-E543-2844-BBDE-8893B5BC2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609AB-7A7D-0444-A0DA-374FFC643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248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6F6F38-78B6-D240-8611-EC4DF7D24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78F732-092D-A24F-972D-50ED2338C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A1709A7-74EB-D249-BDED-3D8361403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60489-87CC-6F43-B8B8-80140FFBC955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200AA7-FFD5-9A44-8E9C-988043E21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65C8449-6F93-9D47-9577-B54E867F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609AB-7A7D-0444-A0DA-374FFC643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7254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645678-03AE-DA4E-9C39-4D5F7AF5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60004F-D2F9-2441-907E-E8B61B7E73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59831D6-BEA4-8441-9C0E-1CD7EE925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4805BC-48CF-144E-A3EB-270ABF764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60489-87CC-6F43-B8B8-80140FFBC955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9E29594-9308-9543-AB43-BFDE4D6A5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31C2A70-21B7-ED4D-B970-A8A1EE0B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609AB-7A7D-0444-A0DA-374FFC643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3310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D21328-DCD8-EA40-9891-E98C024FB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F432459-4F3E-E04E-9248-A88BC8099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4467F22-FECD-524A-BC4B-988479C89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D7B0BB8-FC1C-B946-B7EC-E579C5F28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C44A8A8-DD27-C740-80D3-5AFA1B448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3ADB317-B6F3-E24D-AD56-15A5244EC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60489-87CC-6F43-B8B8-80140FFBC955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048949E-C37E-DC41-A879-424D874A1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3D2C215-3F33-D448-B420-3292F8665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609AB-7A7D-0444-A0DA-374FFC643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7555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327F99-B731-2C4B-9E81-629729B6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FBB2943-9C15-0542-BFD8-C957006D9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60489-87CC-6F43-B8B8-80140FFBC955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8A0CE85-27A6-114B-8EC6-685F04772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88FB68F-1A25-B04B-80FB-AD847B874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609AB-7A7D-0444-A0DA-374FFC643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2706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6826DEA-3ED0-7E42-A334-9DA9B41E1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60489-87CC-6F43-B8B8-80140FFBC955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0FA04FA-6963-AA48-9160-D1ADE8DED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1B652E-2428-774F-BA76-70696263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609AB-7A7D-0444-A0DA-374FFC643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375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B584AA-FBE5-D548-8504-966A1C87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DC3071-0671-EF43-AFD7-13F92DC32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E07214E-1C5C-EB46-A8E4-6F6402D6E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EEFF4F4-BA80-E143-8BAB-90272994E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60489-87CC-6F43-B8B8-80140FFBC955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49E51A8-7737-884E-9589-C92BEB353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59CE5DE-2E51-A84F-8CD9-3A2F96542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609AB-7A7D-0444-A0DA-374FFC643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258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2E2C77-348E-6A44-B7F3-A034DBEF8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D6039C3-15B8-3E4B-890E-DC4EBF8E3B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82B2FC7-B6C1-C141-B92A-34E29F54E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5E1CFE7-ADDD-1848-8F27-5787B547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60489-87CC-6F43-B8B8-80140FFBC955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B3B12FC-5D18-454C-BDD5-661198314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D76BB90-DE5C-074B-B4E5-4C359B5E3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609AB-7A7D-0444-A0DA-374FFC643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1852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46AC5F3-4FA2-5B4A-BACB-605273410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84C8625-AD79-624E-9BB3-CEDDCC4C8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FA39C29-F663-7441-96F0-DEB35542CB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60489-87CC-6F43-B8B8-80140FFBC955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D460590-CB6D-2449-AE65-716197830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60DF8F-1836-1D4E-B8FD-5552A1F114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609AB-7A7D-0444-A0DA-374FFC6439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566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2A5F716-98EF-42EF-A471-87C6DFDCC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87687D8-4EF1-4EF2-BF7E-74BB4A3D1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30093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図 6" descr="ドレスを着て立っている男性&#10;&#10;低い精度で自動的に生成された説明">
            <a:extLst>
              <a:ext uri="{FF2B5EF4-FFF2-40B4-BE49-F238E27FC236}">
                <a16:creationId xmlns:a16="http://schemas.microsoft.com/office/drawing/2014/main" id="{0BB38F8D-E509-EB4D-8B9D-6F7731DCA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9" b="50523"/>
          <a:stretch/>
        </p:blipFill>
        <p:spPr>
          <a:xfrm>
            <a:off x="2354578" y="544297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7148834-B9AA-EE4D-97DE-83D2E04ECF81}"/>
              </a:ext>
            </a:extLst>
          </p:cNvPr>
          <p:cNvSpPr txBox="1"/>
          <p:nvPr/>
        </p:nvSpPr>
        <p:spPr>
          <a:xfrm>
            <a:off x="279080" y="4430736"/>
            <a:ext cx="3640740" cy="1723549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6600" b="1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中間発表</a:t>
            </a:r>
            <a:endParaRPr kumimoji="1" lang="en-US" altLang="ja-JP" sz="6600" b="1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r>
              <a:rPr lang="ja-JP" altLang="en-US" sz="4000" b="1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粂井龍三</a:t>
            </a:r>
            <a:endParaRPr kumimoji="1" lang="ja-JP" altLang="en-US" sz="4000" b="1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5518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8576F66-32AC-C04B-9821-33E5F4A1236E}"/>
              </a:ext>
            </a:extLst>
          </p:cNvPr>
          <p:cNvSpPr/>
          <p:nvPr/>
        </p:nvSpPr>
        <p:spPr>
          <a:xfrm>
            <a:off x="0" y="0"/>
            <a:ext cx="44823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4, PERSONALITY</a:t>
            </a:r>
          </a:p>
        </p:txBody>
      </p:sp>
      <p:pic>
        <p:nvPicPr>
          <p:cNvPr id="8" name="図 7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5C8CB71-6483-BE4C-8D40-B5E96AD45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7" y="707886"/>
            <a:ext cx="8931241" cy="477080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69A786A-BDE4-2447-8F6B-18E2D6E7095D}"/>
              </a:ext>
            </a:extLst>
          </p:cNvPr>
          <p:cNvSpPr/>
          <p:nvPr/>
        </p:nvSpPr>
        <p:spPr>
          <a:xfrm>
            <a:off x="3101103" y="4651745"/>
            <a:ext cx="8931240" cy="206210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>
            <a:spAutoFit/>
          </a:bodyPr>
          <a:lstStyle/>
          <a:p>
            <a:r>
              <a:rPr lang="ja-JP" altLang="en-US" sz="3200" b="1" u="sng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一時期インスタのストーリーで大流行りしていた性格診断サービスを使用し、</a:t>
            </a:r>
            <a:endParaRPr lang="en-US" altLang="ja-JP" sz="3200" b="1" u="sng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r>
              <a:rPr lang="ja-JP" altLang="en-US" sz="3200" b="1" u="sng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親近感アップ＆自分の性格を把握してもらう。結構当てはまってる！？</a:t>
            </a:r>
            <a:endParaRPr lang="en-US" altLang="ja-JP" sz="3200" b="1" u="sng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76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6280188-E72D-0941-B06A-4F5B611BE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2698"/>
            <a:ext cx="10980105" cy="586524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0CB9AB5-7477-7144-975C-A3ED36C157E5}"/>
              </a:ext>
            </a:extLst>
          </p:cNvPr>
          <p:cNvSpPr/>
          <p:nvPr/>
        </p:nvSpPr>
        <p:spPr>
          <a:xfrm>
            <a:off x="3260760" y="5301645"/>
            <a:ext cx="8931240" cy="1077218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3200" b="1" u="sng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Google</a:t>
            </a:r>
            <a:r>
              <a:rPr lang="ja-JP" altLang="en-US" sz="3200" b="1" u="sng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フォーム＆スプレッドシートを埋め込み、みんなからの印象を聞ける！</a:t>
            </a:r>
            <a:endParaRPr lang="en-US" altLang="ja-JP" sz="3200" b="1" u="sng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369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99D0AC-F0C0-8C4B-A09B-AABA94E33190}"/>
              </a:ext>
            </a:extLst>
          </p:cNvPr>
          <p:cNvSpPr txBox="1"/>
          <p:nvPr/>
        </p:nvSpPr>
        <p:spPr>
          <a:xfrm>
            <a:off x="1267974" y="2433113"/>
            <a:ext cx="9777035" cy="769441"/>
          </a:xfrm>
          <a:prstGeom prst="rect">
            <a:avLst/>
          </a:prstGeom>
          <a:noFill/>
          <a:ln w="762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7236"/>
                      <a:gd name="connsiteY0" fmla="*/ 0 h 769441"/>
                      <a:gd name="connsiteX1" fmla="*/ 5827236 w 5827236"/>
                      <a:gd name="connsiteY1" fmla="*/ 0 h 769441"/>
                      <a:gd name="connsiteX2" fmla="*/ 5827236 w 5827236"/>
                      <a:gd name="connsiteY2" fmla="*/ 769441 h 769441"/>
                      <a:gd name="connsiteX3" fmla="*/ 0 w 5827236"/>
                      <a:gd name="connsiteY3" fmla="*/ 769441 h 769441"/>
                      <a:gd name="connsiteX4" fmla="*/ 0 w 5827236"/>
                      <a:gd name="connsiteY4" fmla="*/ 0 h 769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27236" h="769441" extrusionOk="0">
                        <a:moveTo>
                          <a:pt x="0" y="0"/>
                        </a:moveTo>
                        <a:cubicBezTo>
                          <a:pt x="1263259" y="118645"/>
                          <a:pt x="3995121" y="116012"/>
                          <a:pt x="5827236" y="0"/>
                        </a:cubicBezTo>
                        <a:cubicBezTo>
                          <a:pt x="5816044" y="367057"/>
                          <a:pt x="5825428" y="671081"/>
                          <a:pt x="5827236" y="769441"/>
                        </a:cubicBezTo>
                        <a:cubicBezTo>
                          <a:pt x="5064787" y="904041"/>
                          <a:pt x="1736899" y="612245"/>
                          <a:pt x="0" y="769441"/>
                        </a:cubicBezTo>
                        <a:cubicBezTo>
                          <a:pt x="-43889" y="483290"/>
                          <a:pt x="13842" y="2597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solidFill>
                  <a:schemeClr val="tx1">
                    <a:alpha val="24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粂井龍三の</a:t>
            </a:r>
            <a:r>
              <a:rPr lang="ja-JP" altLang="en-US" sz="4400" u="sng">
                <a:solidFill>
                  <a:schemeClr val="tx1">
                    <a:alpha val="24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性格</a:t>
            </a:r>
            <a:r>
              <a:rPr lang="ja-JP" altLang="en-US" sz="4400">
                <a:solidFill>
                  <a:schemeClr val="tx1">
                    <a:alpha val="24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を</a:t>
            </a:r>
            <a:r>
              <a:rPr lang="ja-JP" altLang="en-US" sz="4400" u="sng">
                <a:solidFill>
                  <a:schemeClr val="tx1">
                    <a:alpha val="24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わかりやすく</a:t>
            </a:r>
            <a:r>
              <a:rPr lang="ja-JP" altLang="en-US" sz="4400">
                <a:solidFill>
                  <a:schemeClr val="tx1">
                    <a:alpha val="24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伝える</a:t>
            </a:r>
            <a:endParaRPr kumimoji="1" lang="en-US" altLang="ja-JP" sz="4400" dirty="0">
              <a:solidFill>
                <a:schemeClr val="tx1">
                  <a:alpha val="24000"/>
                </a:schemeClr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CF41201-4DC7-7C41-AABA-F4CE2BF01367}"/>
              </a:ext>
            </a:extLst>
          </p:cNvPr>
          <p:cNvSpPr txBox="1"/>
          <p:nvPr/>
        </p:nvSpPr>
        <p:spPr>
          <a:xfrm>
            <a:off x="1099658" y="4135632"/>
            <a:ext cx="10113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solidFill>
                  <a:schemeClr val="tx1">
                    <a:alpha val="21000"/>
                  </a:schemeClr>
                </a:solidFill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今まで挑戦したこと・今頑張っていること</a:t>
            </a:r>
            <a:endParaRPr kumimoji="1" lang="en-US" altLang="ja-JP" sz="4000" b="1" dirty="0">
              <a:solidFill>
                <a:schemeClr val="tx1">
                  <a:alpha val="21000"/>
                </a:schemeClr>
              </a:solidFill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08F819A-8F2C-FF41-847C-ACE2889C5B1E}"/>
              </a:ext>
            </a:extLst>
          </p:cNvPr>
          <p:cNvSpPr txBox="1"/>
          <p:nvPr/>
        </p:nvSpPr>
        <p:spPr>
          <a:xfrm>
            <a:off x="3233726" y="3301504"/>
            <a:ext cx="4887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粂井龍三の基本情報</a:t>
            </a:r>
            <a:endParaRPr kumimoji="1" lang="en-US" altLang="ja-JP" sz="4000" b="1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8996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08F819A-8F2C-FF41-847C-ACE2889C5B1E}"/>
              </a:ext>
            </a:extLst>
          </p:cNvPr>
          <p:cNvSpPr txBox="1"/>
          <p:nvPr/>
        </p:nvSpPr>
        <p:spPr>
          <a:xfrm>
            <a:off x="291743" y="299887"/>
            <a:ext cx="4887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粂井龍三の基本情報</a:t>
            </a:r>
            <a:endParaRPr kumimoji="1" lang="en-US" altLang="ja-JP" sz="4000" b="1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ABDBD5-926A-D94E-B680-0A16E9482E23}"/>
              </a:ext>
            </a:extLst>
          </p:cNvPr>
          <p:cNvSpPr txBox="1"/>
          <p:nvPr/>
        </p:nvSpPr>
        <p:spPr>
          <a:xfrm>
            <a:off x="868212" y="2559451"/>
            <a:ext cx="8335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・慶應義塾大学法学部政治学科</a:t>
            </a:r>
            <a:r>
              <a:rPr kumimoji="1" lang="en-US" altLang="ja-JP" sz="4000" b="1" dirty="0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1</a:t>
            </a:r>
            <a:r>
              <a:rPr kumimoji="1"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年</a:t>
            </a:r>
            <a:endParaRPr kumimoji="1" lang="en-US" altLang="ja-JP" sz="4000" b="1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D7B30E8-43A1-4648-A9A0-B6CAA44DB344}"/>
              </a:ext>
            </a:extLst>
          </p:cNvPr>
          <p:cNvSpPr txBox="1"/>
          <p:nvPr/>
        </p:nvSpPr>
        <p:spPr>
          <a:xfrm>
            <a:off x="868212" y="1674594"/>
            <a:ext cx="7701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・</a:t>
            </a:r>
            <a:r>
              <a:rPr kumimoji="1" lang="en-US" altLang="ja-JP" sz="4000" b="1" dirty="0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2000</a:t>
            </a:r>
            <a:r>
              <a:rPr kumimoji="1"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年</a:t>
            </a:r>
            <a:r>
              <a:rPr kumimoji="1" lang="en-US" altLang="ja-JP" sz="4000" b="1" dirty="0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7</a:t>
            </a:r>
            <a:r>
              <a:rPr kumimoji="1"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月</a:t>
            </a:r>
            <a:r>
              <a:rPr kumimoji="1" lang="en-US" altLang="ja-JP" sz="4000" b="1" dirty="0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25</a:t>
            </a:r>
            <a:r>
              <a:rPr kumimoji="1"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日生まれ　</a:t>
            </a:r>
            <a:r>
              <a:rPr kumimoji="1" lang="en-US" altLang="ja-JP" sz="4000" b="1" dirty="0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20</a:t>
            </a:r>
            <a:r>
              <a:rPr kumimoji="1"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歳</a:t>
            </a:r>
            <a:endParaRPr kumimoji="1" lang="en-US" altLang="ja-JP" sz="4000" b="1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69D3B35-5F6F-B149-B3F3-BF3D712EA0C0}"/>
              </a:ext>
            </a:extLst>
          </p:cNvPr>
          <p:cNvSpPr txBox="1"/>
          <p:nvPr/>
        </p:nvSpPr>
        <p:spPr>
          <a:xfrm>
            <a:off x="868212" y="3444309"/>
            <a:ext cx="4887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・慶應志木高校出身</a:t>
            </a:r>
            <a:endParaRPr kumimoji="1" lang="en-US" altLang="ja-JP" sz="4000" b="1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200FAF0-4861-1D4E-BFC5-0236F263EB60}"/>
              </a:ext>
            </a:extLst>
          </p:cNvPr>
          <p:cNvSpPr txBox="1"/>
          <p:nvPr/>
        </p:nvSpPr>
        <p:spPr>
          <a:xfrm>
            <a:off x="868212" y="4329167"/>
            <a:ext cx="10113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・父、母、姉、姉の五人家族　実家暮らし</a:t>
            </a:r>
            <a:endParaRPr kumimoji="1" lang="en-US" altLang="ja-JP" sz="4000" b="1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F3A8EFD-D99F-C448-BDEF-ECEF0B51920A}"/>
              </a:ext>
            </a:extLst>
          </p:cNvPr>
          <p:cNvSpPr txBox="1"/>
          <p:nvPr/>
        </p:nvSpPr>
        <p:spPr>
          <a:xfrm>
            <a:off x="868212" y="5214025"/>
            <a:ext cx="11158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・最近して良かったこと：歯のホワイトニング</a:t>
            </a:r>
            <a:endParaRPr kumimoji="1" lang="en-US" altLang="ja-JP" sz="4000" b="1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656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20D50F7-71C1-8C4E-88FC-E24367793CCB}"/>
              </a:ext>
            </a:extLst>
          </p:cNvPr>
          <p:cNvSpPr txBox="1"/>
          <p:nvPr/>
        </p:nvSpPr>
        <p:spPr>
          <a:xfrm>
            <a:off x="1727655" y="1569523"/>
            <a:ext cx="2274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座右の銘</a:t>
            </a:r>
            <a:endParaRPr kumimoji="1" lang="en-US" altLang="ja-JP" sz="4000" b="1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DA6DA5F-B4CF-1848-B429-3FCCD46C6456}"/>
              </a:ext>
            </a:extLst>
          </p:cNvPr>
          <p:cNvSpPr txBox="1"/>
          <p:nvPr/>
        </p:nvSpPr>
        <p:spPr>
          <a:xfrm>
            <a:off x="2945062" y="2959052"/>
            <a:ext cx="4887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情けは人の為ならず</a:t>
            </a:r>
            <a:endParaRPr kumimoji="1" lang="en-US" altLang="ja-JP" sz="4000" b="1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9D73643-45B0-6B46-9B66-A4E94BC24586}"/>
              </a:ext>
            </a:extLst>
          </p:cNvPr>
          <p:cNvSpPr txBox="1"/>
          <p:nvPr/>
        </p:nvSpPr>
        <p:spPr>
          <a:xfrm>
            <a:off x="2422483" y="3994638"/>
            <a:ext cx="59330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死ぬこと以外はかすり傷</a:t>
            </a:r>
            <a:endParaRPr kumimoji="1" lang="en-US" altLang="ja-JP" sz="4000" b="1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4501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20D50F7-71C1-8C4E-88FC-E24367793CCB}"/>
              </a:ext>
            </a:extLst>
          </p:cNvPr>
          <p:cNvSpPr txBox="1"/>
          <p:nvPr/>
        </p:nvSpPr>
        <p:spPr>
          <a:xfrm>
            <a:off x="633650" y="1104638"/>
            <a:ext cx="1229824" cy="707886"/>
          </a:xfrm>
          <a:prstGeom prst="rect">
            <a:avLst/>
          </a:prstGeom>
          <a:solidFill>
            <a:srgbClr val="FF7E79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長所</a:t>
            </a:r>
            <a:endParaRPr kumimoji="1" lang="en-US" altLang="ja-JP" sz="4000" b="1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DA6DA5F-B4CF-1848-B429-3FCCD46C6456}"/>
              </a:ext>
            </a:extLst>
          </p:cNvPr>
          <p:cNvSpPr txBox="1"/>
          <p:nvPr/>
        </p:nvSpPr>
        <p:spPr>
          <a:xfrm>
            <a:off x="1599136" y="2320439"/>
            <a:ext cx="2274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・積極的</a:t>
            </a:r>
            <a:endParaRPr kumimoji="1" lang="en-US" altLang="ja-JP" sz="4000" b="1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9D73643-45B0-6B46-9B66-A4E94BC24586}"/>
              </a:ext>
            </a:extLst>
          </p:cNvPr>
          <p:cNvSpPr txBox="1"/>
          <p:nvPr/>
        </p:nvSpPr>
        <p:spPr>
          <a:xfrm>
            <a:off x="1599136" y="3211463"/>
            <a:ext cx="106362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・他人との間に壁を作らない＝フレンドリー</a:t>
            </a:r>
            <a:endParaRPr kumimoji="1" lang="en-US" altLang="ja-JP" sz="4000" b="1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623B978-82E8-124B-93DF-76C3AFD0F850}"/>
              </a:ext>
            </a:extLst>
          </p:cNvPr>
          <p:cNvSpPr txBox="1"/>
          <p:nvPr/>
        </p:nvSpPr>
        <p:spPr>
          <a:xfrm>
            <a:off x="1599136" y="4102487"/>
            <a:ext cx="4365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・気遣いができる</a:t>
            </a:r>
            <a:endParaRPr kumimoji="1" lang="en-US" altLang="ja-JP" sz="4000" b="1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2236920-ECDC-4644-BC8B-82126520A666}"/>
              </a:ext>
            </a:extLst>
          </p:cNvPr>
          <p:cNvSpPr txBox="1"/>
          <p:nvPr/>
        </p:nvSpPr>
        <p:spPr>
          <a:xfrm>
            <a:off x="1599136" y="4935180"/>
            <a:ext cx="59330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・笑顔でいる時間が長い</a:t>
            </a:r>
            <a:endParaRPr kumimoji="1" lang="en-US" altLang="ja-JP" sz="4000" b="1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1668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20D50F7-71C1-8C4E-88FC-E24367793CCB}"/>
              </a:ext>
            </a:extLst>
          </p:cNvPr>
          <p:cNvSpPr txBox="1"/>
          <p:nvPr/>
        </p:nvSpPr>
        <p:spPr>
          <a:xfrm>
            <a:off x="651890" y="929753"/>
            <a:ext cx="1229824" cy="707886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短</a:t>
            </a:r>
            <a:r>
              <a:rPr kumimoji="1"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所</a:t>
            </a:r>
            <a:endParaRPr kumimoji="1" lang="en-US" altLang="ja-JP" sz="4000" b="1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DA6DA5F-B4CF-1848-B429-3FCCD46C6456}"/>
              </a:ext>
            </a:extLst>
          </p:cNvPr>
          <p:cNvSpPr txBox="1"/>
          <p:nvPr/>
        </p:nvSpPr>
        <p:spPr>
          <a:xfrm>
            <a:off x="1577621" y="1934073"/>
            <a:ext cx="6978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・人の話を覚えていられない</a:t>
            </a:r>
            <a:endParaRPr kumimoji="1" lang="en-US" altLang="ja-JP" sz="4000" b="1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9D73643-45B0-6B46-9B66-A4E94BC24586}"/>
              </a:ext>
            </a:extLst>
          </p:cNvPr>
          <p:cNvSpPr txBox="1"/>
          <p:nvPr/>
        </p:nvSpPr>
        <p:spPr>
          <a:xfrm>
            <a:off x="1577621" y="2939656"/>
            <a:ext cx="95910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・期限が迫らない</a:t>
            </a:r>
            <a:r>
              <a:rPr kumimoji="1"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と行動を開始できない</a:t>
            </a:r>
            <a:endParaRPr kumimoji="1" lang="en-US" altLang="ja-JP" sz="4000" b="1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623B978-82E8-124B-93DF-76C3AFD0F850}"/>
              </a:ext>
            </a:extLst>
          </p:cNvPr>
          <p:cNvSpPr txBox="1"/>
          <p:nvPr/>
        </p:nvSpPr>
        <p:spPr>
          <a:xfrm>
            <a:off x="1577621" y="3997098"/>
            <a:ext cx="5410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・じっとするのが苦手</a:t>
            </a:r>
            <a:endParaRPr kumimoji="1" lang="en-US" altLang="ja-JP" sz="4000" b="1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DF28342-FACB-C649-957A-AE55DF5E6887}"/>
              </a:ext>
            </a:extLst>
          </p:cNvPr>
          <p:cNvSpPr txBox="1"/>
          <p:nvPr/>
        </p:nvSpPr>
        <p:spPr>
          <a:xfrm>
            <a:off x="1577621" y="5054541"/>
            <a:ext cx="59330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・言葉遣いが悪い・強い</a:t>
            </a:r>
            <a:endParaRPr kumimoji="1" lang="en-US" altLang="ja-JP" sz="4000" b="1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8545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99D0AC-F0C0-8C4B-A09B-AABA94E33190}"/>
              </a:ext>
            </a:extLst>
          </p:cNvPr>
          <p:cNvSpPr txBox="1"/>
          <p:nvPr/>
        </p:nvSpPr>
        <p:spPr>
          <a:xfrm>
            <a:off x="1267974" y="2433113"/>
            <a:ext cx="9777035" cy="769441"/>
          </a:xfrm>
          <a:prstGeom prst="rect">
            <a:avLst/>
          </a:prstGeom>
          <a:noFill/>
          <a:ln w="762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7236"/>
                      <a:gd name="connsiteY0" fmla="*/ 0 h 769441"/>
                      <a:gd name="connsiteX1" fmla="*/ 5827236 w 5827236"/>
                      <a:gd name="connsiteY1" fmla="*/ 0 h 769441"/>
                      <a:gd name="connsiteX2" fmla="*/ 5827236 w 5827236"/>
                      <a:gd name="connsiteY2" fmla="*/ 769441 h 769441"/>
                      <a:gd name="connsiteX3" fmla="*/ 0 w 5827236"/>
                      <a:gd name="connsiteY3" fmla="*/ 769441 h 769441"/>
                      <a:gd name="connsiteX4" fmla="*/ 0 w 5827236"/>
                      <a:gd name="connsiteY4" fmla="*/ 0 h 769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27236" h="769441" extrusionOk="0">
                        <a:moveTo>
                          <a:pt x="0" y="0"/>
                        </a:moveTo>
                        <a:cubicBezTo>
                          <a:pt x="1263259" y="118645"/>
                          <a:pt x="3995121" y="116012"/>
                          <a:pt x="5827236" y="0"/>
                        </a:cubicBezTo>
                        <a:cubicBezTo>
                          <a:pt x="5816044" y="367057"/>
                          <a:pt x="5825428" y="671081"/>
                          <a:pt x="5827236" y="769441"/>
                        </a:cubicBezTo>
                        <a:cubicBezTo>
                          <a:pt x="5064787" y="904041"/>
                          <a:pt x="1736899" y="612245"/>
                          <a:pt x="0" y="769441"/>
                        </a:cubicBezTo>
                        <a:cubicBezTo>
                          <a:pt x="-43889" y="483290"/>
                          <a:pt x="13842" y="2597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kumimoji="1" lang="ja-JP" altLang="en-US" sz="4400">
                <a:solidFill>
                  <a:schemeClr val="tx1">
                    <a:alpha val="24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粂井龍三の</a:t>
            </a:r>
            <a:r>
              <a:rPr lang="ja-JP" altLang="en-US" sz="4400" u="sng">
                <a:solidFill>
                  <a:schemeClr val="tx1">
                    <a:alpha val="24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性格</a:t>
            </a:r>
            <a:r>
              <a:rPr lang="ja-JP" altLang="en-US" sz="4400">
                <a:solidFill>
                  <a:schemeClr val="tx1">
                    <a:alpha val="24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を</a:t>
            </a:r>
            <a:r>
              <a:rPr lang="ja-JP" altLang="en-US" sz="4400" u="sng">
                <a:solidFill>
                  <a:schemeClr val="tx1">
                    <a:alpha val="24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わかりやすく</a:t>
            </a:r>
            <a:r>
              <a:rPr lang="ja-JP" altLang="en-US" sz="4400">
                <a:solidFill>
                  <a:schemeClr val="tx1">
                    <a:alpha val="24000"/>
                  </a:schemeClr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伝える</a:t>
            </a:r>
            <a:endParaRPr kumimoji="1" lang="en-US" altLang="ja-JP" sz="4400" dirty="0">
              <a:solidFill>
                <a:schemeClr val="tx1">
                  <a:alpha val="24000"/>
                </a:schemeClr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CF41201-4DC7-7C41-AABA-F4CE2BF01367}"/>
              </a:ext>
            </a:extLst>
          </p:cNvPr>
          <p:cNvSpPr txBox="1"/>
          <p:nvPr/>
        </p:nvSpPr>
        <p:spPr>
          <a:xfrm>
            <a:off x="1039167" y="4108340"/>
            <a:ext cx="10113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今まで挑戦したこと・今頑張っていること</a:t>
            </a:r>
            <a:endParaRPr kumimoji="1" lang="en-US" altLang="ja-JP" sz="4000" b="1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08F819A-8F2C-FF41-847C-ACE2889C5B1E}"/>
              </a:ext>
            </a:extLst>
          </p:cNvPr>
          <p:cNvSpPr txBox="1"/>
          <p:nvPr/>
        </p:nvSpPr>
        <p:spPr>
          <a:xfrm>
            <a:off x="3233726" y="3301504"/>
            <a:ext cx="4887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>
                <a:solidFill>
                  <a:schemeClr val="tx1">
                    <a:alpha val="19000"/>
                  </a:schemeClr>
                </a:solidFill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粂井龍三の基本情報</a:t>
            </a:r>
            <a:endParaRPr kumimoji="1" lang="en-US" altLang="ja-JP" sz="4000" b="1" dirty="0">
              <a:solidFill>
                <a:schemeClr val="tx1">
                  <a:alpha val="19000"/>
                </a:schemeClr>
              </a:solidFill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5271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図 2" descr="ポーズをとる男性グループ&#10;&#10;中程度の精度で自動的に生成された説明">
            <a:extLst>
              <a:ext uri="{FF2B5EF4-FFF2-40B4-BE49-F238E27FC236}">
                <a16:creationId xmlns:a16="http://schemas.microsoft.com/office/drawing/2014/main" id="{332383D6-C096-9B42-9B3B-66C74DC70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7" y="643467"/>
            <a:ext cx="7428086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07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図 4" descr="ポーズをとる男女のグループ&#10;&#10;自動的に生成された説明">
            <a:extLst>
              <a:ext uri="{FF2B5EF4-FFF2-40B4-BE49-F238E27FC236}">
                <a16:creationId xmlns:a16="http://schemas.microsoft.com/office/drawing/2014/main" id="{A1A37A6F-7A2D-6F4D-82FD-42FD75D1E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81" r="10596" b="-2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3" name="図 2" descr="人, 屋外, 男, グループ が含まれている画像&#10;&#10;自動的に生成された説明">
            <a:extLst>
              <a:ext uri="{FF2B5EF4-FFF2-40B4-BE49-F238E27FC236}">
                <a16:creationId xmlns:a16="http://schemas.microsoft.com/office/drawing/2014/main" id="{7CC52E91-C1FA-4A40-BA7A-93A517E87E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33" t="-2" r="8363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12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AF77E2B-EE37-8544-9856-40F4C1782414}"/>
              </a:ext>
            </a:extLst>
          </p:cNvPr>
          <p:cNvSpPr/>
          <p:nvPr/>
        </p:nvSpPr>
        <p:spPr>
          <a:xfrm>
            <a:off x="98588" y="983379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中間発表の目的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26E6747-C14D-0F46-BA75-3DC8114C3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715" y="794621"/>
            <a:ext cx="3683000" cy="5080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B1140FC-FE2B-BC48-9335-B35B721CE212}"/>
              </a:ext>
            </a:extLst>
          </p:cNvPr>
          <p:cNvSpPr txBox="1"/>
          <p:nvPr/>
        </p:nvSpPr>
        <p:spPr>
          <a:xfrm>
            <a:off x="4105999" y="3606471"/>
            <a:ext cx="3262432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40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　粂井龍三　</a:t>
            </a:r>
            <a:endParaRPr kumimoji="1" lang="en-US" altLang="ja-JP" sz="40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algn="ctr"/>
            <a:r>
              <a:rPr kumimoji="1" lang="ja-JP" altLang="en-US" sz="4000" u="sng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丸　裸</a:t>
            </a:r>
            <a:endParaRPr kumimoji="1" lang="en-US" altLang="ja-JP" sz="4000" u="sng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44B3D9C-D569-A649-8396-8355AB12584A}"/>
              </a:ext>
            </a:extLst>
          </p:cNvPr>
          <p:cNvGrpSpPr/>
          <p:nvPr/>
        </p:nvGrpSpPr>
        <p:grpSpPr>
          <a:xfrm rot="710082">
            <a:off x="7238106" y="3507312"/>
            <a:ext cx="3610286" cy="2414872"/>
            <a:chOff x="7837714" y="2844800"/>
            <a:chExt cx="3176559" cy="2699458"/>
          </a:xfrm>
        </p:grpSpPr>
        <p:sp>
          <p:nvSpPr>
            <p:cNvPr id="8" name="星 5 7">
              <a:extLst>
                <a:ext uri="{FF2B5EF4-FFF2-40B4-BE49-F238E27FC236}">
                  <a16:creationId xmlns:a16="http://schemas.microsoft.com/office/drawing/2014/main" id="{F13B67F4-39A8-FA45-8D37-C4BF3D3E5A8A}"/>
                </a:ext>
              </a:extLst>
            </p:cNvPr>
            <p:cNvSpPr/>
            <p:nvPr/>
          </p:nvSpPr>
          <p:spPr>
            <a:xfrm>
              <a:off x="7837714" y="2844800"/>
              <a:ext cx="3018972" cy="2699458"/>
            </a:xfrm>
            <a:prstGeom prst="star5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Hiragino Maru Gothic Pro W4" panose="020F0400000000000000" pitchFamily="34" charset="-128"/>
                <a:ea typeface="Hiragino Maru Gothic Pro W4" panose="020F0400000000000000" pitchFamily="34" charset="-128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0CFC689A-AE9B-5A4C-9FBE-8836C3E8F2C2}"/>
                </a:ext>
              </a:extLst>
            </p:cNvPr>
            <p:cNvSpPr txBox="1"/>
            <p:nvPr/>
          </p:nvSpPr>
          <p:spPr>
            <a:xfrm>
              <a:off x="8345715" y="4011402"/>
              <a:ext cx="2668558" cy="722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>
                  <a:latin typeface="Hiragino Maru Gothic Pro W4" panose="020F0400000000000000" pitchFamily="34" charset="-128"/>
                  <a:ea typeface="Hiragino Maru Gothic Pro W4" panose="020F0400000000000000" pitchFamily="34" charset="-128"/>
                </a:rPr>
                <a:t>なんでも聞いてね！</a:t>
              </a:r>
              <a:endParaRPr kumimoji="1" lang="en-US" altLang="ja-JP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endParaRPr>
            </a:p>
            <a:p>
              <a:r>
                <a:rPr lang="ja-JP" altLang="en-US" u="sng">
                  <a:latin typeface="Hiragino Maru Gothic Pro W4" panose="020F0400000000000000" pitchFamily="34" charset="-128"/>
                  <a:ea typeface="Hiragino Maru Gothic Pro W4" panose="020F0400000000000000" pitchFamily="34" charset="-128"/>
                </a:rPr>
                <a:t>常識の範囲内</a:t>
              </a:r>
              <a:r>
                <a:rPr lang="ja-JP" altLang="en-US">
                  <a:latin typeface="Hiragino Maru Gothic Pro W4" panose="020F0400000000000000" pitchFamily="34" charset="-128"/>
                  <a:ea typeface="Hiragino Maru Gothic Pro W4" panose="020F0400000000000000" pitchFamily="34" charset="-128"/>
                </a:rPr>
                <a:t>でね！</a:t>
              </a:r>
              <a:endParaRPr kumimoji="1" lang="ja-JP" altLang="en-US">
                <a:latin typeface="Hiragino Maru Gothic Pro W4" panose="020F0400000000000000" pitchFamily="34" charset="-128"/>
                <a:ea typeface="Hiragino Maru Gothic Pro W4" panose="020F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128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テキスト&#10;&#10;自動的に生成された説明">
            <a:extLst>
              <a:ext uri="{FF2B5EF4-FFF2-40B4-BE49-F238E27FC236}">
                <a16:creationId xmlns:a16="http://schemas.microsoft.com/office/drawing/2014/main" id="{6B1FA16F-A770-434E-97C6-159A3945C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3167"/>
            <a:ext cx="5291666" cy="5291666"/>
          </a:xfrm>
          <a:prstGeom prst="rect">
            <a:avLst/>
          </a:prstGeom>
        </p:spPr>
      </p:pic>
      <p:pic>
        <p:nvPicPr>
          <p:cNvPr id="3" name="図 2" descr="ポーズをとる男女のグループ&#10;&#10;自動的に生成された説明">
            <a:extLst>
              <a:ext uri="{FF2B5EF4-FFF2-40B4-BE49-F238E27FC236}">
                <a16:creationId xmlns:a16="http://schemas.microsoft.com/office/drawing/2014/main" id="{956FEC05-6094-494D-8C42-36ABE1A51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44625"/>
            <a:ext cx="5291667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72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B4FB232-49B6-6E46-AB0C-791290F155B9}"/>
              </a:ext>
            </a:extLst>
          </p:cNvPr>
          <p:cNvGrpSpPr/>
          <p:nvPr/>
        </p:nvGrpSpPr>
        <p:grpSpPr>
          <a:xfrm>
            <a:off x="518160" y="1642322"/>
            <a:ext cx="5577840" cy="4183381"/>
            <a:chOff x="518160" y="717231"/>
            <a:chExt cx="5577840" cy="4183381"/>
          </a:xfrm>
        </p:grpSpPr>
        <p:pic>
          <p:nvPicPr>
            <p:cNvPr id="3" name="図 2" descr="ポーズをとっている上半身裸の男性&#10;&#10;自動的に生成された説明">
              <a:extLst>
                <a:ext uri="{FF2B5EF4-FFF2-40B4-BE49-F238E27FC236}">
                  <a16:creationId xmlns:a16="http://schemas.microsoft.com/office/drawing/2014/main" id="{4064FACD-9ED9-9B4C-A106-611511DBC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160" y="717231"/>
              <a:ext cx="5577840" cy="4183381"/>
            </a:xfrm>
            <a:prstGeom prst="rect">
              <a:avLst/>
            </a:prstGeom>
          </p:spPr>
        </p:pic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4DE9A9A4-6683-6D4E-8D3F-D931198D8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9185" y="1048301"/>
              <a:ext cx="1768740" cy="1768740"/>
            </a:xfrm>
            <a:prstGeom prst="rect">
              <a:avLst/>
            </a:prstGeom>
          </p:spPr>
        </p:pic>
      </p:grpSp>
      <p:pic>
        <p:nvPicPr>
          <p:cNvPr id="6" name="図 5" descr="屋内, 暮らし, 部屋, 再生 が含まれている画像&#10;&#10;自動的に生成された説明">
            <a:extLst>
              <a:ext uri="{FF2B5EF4-FFF2-40B4-BE49-F238E27FC236}">
                <a16:creationId xmlns:a16="http://schemas.microsoft.com/office/drawing/2014/main" id="{3DE50EE2-7D5E-6B45-A871-7217491BCD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645" b="28542"/>
          <a:stretch/>
        </p:blipFill>
        <p:spPr>
          <a:xfrm>
            <a:off x="6939671" y="1276091"/>
            <a:ext cx="4666288" cy="493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42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7088CEC-9F82-564A-A4ED-71F8CA8294BB}"/>
              </a:ext>
            </a:extLst>
          </p:cNvPr>
          <p:cNvSpPr/>
          <p:nvPr/>
        </p:nvSpPr>
        <p:spPr>
          <a:xfrm>
            <a:off x="3600450" y="3136612"/>
            <a:ext cx="47663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今頑張っていることは？</a:t>
            </a:r>
            <a:endParaRPr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1515594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A5A403F-7C4A-4943-98AF-9DAFF1756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61587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6FD1509-244E-0945-B83D-F539BF8516DE}"/>
              </a:ext>
            </a:extLst>
          </p:cNvPr>
          <p:cNvSpPr/>
          <p:nvPr/>
        </p:nvSpPr>
        <p:spPr>
          <a:xfrm>
            <a:off x="1447399" y="2777803"/>
            <a:ext cx="8353569" cy="1569660"/>
          </a:xfrm>
          <a:prstGeom prst="rect">
            <a:avLst/>
          </a:prstGeom>
          <a:solidFill>
            <a:schemeClr val="bg1">
              <a:tint val="95000"/>
              <a:satMod val="170000"/>
              <a:alpha val="69000"/>
            </a:schemeClr>
          </a:solidFill>
        </p:spPr>
        <p:txBody>
          <a:bodyPr wrap="none">
            <a:spAutoFit/>
          </a:bodyPr>
          <a:lstStyle/>
          <a:p>
            <a:r>
              <a:rPr lang="ja-JP" altLang="en-US" sz="48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大学生の時間を</a:t>
            </a:r>
            <a:endParaRPr lang="en-US" altLang="ja-JP" sz="4800" b="1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  <a:p>
            <a:r>
              <a:rPr lang="ja-JP" altLang="en-US" sz="48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できる限り有効に使う！！！</a:t>
            </a:r>
          </a:p>
        </p:txBody>
      </p:sp>
    </p:spTree>
    <p:extLst>
      <p:ext uri="{BB962C8B-B14F-4D97-AF65-F5344CB8AC3E}">
        <p14:creationId xmlns:p14="http://schemas.microsoft.com/office/powerpoint/2010/main" val="1857439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A96AC10-AFB8-5342-9730-A87857955B38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6DF6B473-FE16-F344-85FB-0BEC27D792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6006"/>
            <a:stretch/>
          </p:blipFill>
          <p:spPr>
            <a:xfrm>
              <a:off x="0" y="0"/>
              <a:ext cx="12196800" cy="6858000"/>
            </a:xfrm>
            <a:prstGeom prst="rect">
              <a:avLst/>
            </a:prstGeom>
          </p:spPr>
        </p:pic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E7CF2969-60A1-D542-81E4-4CD7104C0233}"/>
                </a:ext>
              </a:extLst>
            </p:cNvPr>
            <p:cNvSpPr/>
            <p:nvPr/>
          </p:nvSpPr>
          <p:spPr>
            <a:xfrm>
              <a:off x="0" y="76200"/>
              <a:ext cx="12192000" cy="6705600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D1FF9D4-EB06-544E-8664-80BE039FF83F}"/>
              </a:ext>
            </a:extLst>
          </p:cNvPr>
          <p:cNvSpPr/>
          <p:nvPr/>
        </p:nvSpPr>
        <p:spPr>
          <a:xfrm>
            <a:off x="2792368" y="2049194"/>
            <a:ext cx="58182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b="1" u="sng">
                <a:solidFill>
                  <a:srgbClr val="00B0F0"/>
                </a:solidFill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有効に使う</a:t>
            </a:r>
            <a:r>
              <a:rPr lang="ja-JP" altLang="en-US" sz="32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とは何をするの？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C023D5A-0DB9-8C4B-BE58-6734B73C5706}"/>
              </a:ext>
            </a:extLst>
          </p:cNvPr>
          <p:cNvSpPr/>
          <p:nvPr/>
        </p:nvSpPr>
        <p:spPr>
          <a:xfrm>
            <a:off x="2405743" y="3931644"/>
            <a:ext cx="1774371" cy="675319"/>
          </a:xfrm>
          <a:prstGeom prst="rect">
            <a:avLst/>
          </a:prstGeom>
          <a:solidFill>
            <a:srgbClr val="00B0F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1F9D2C2-B93E-5E4C-BBC8-E1BDB195CCCB}"/>
              </a:ext>
            </a:extLst>
          </p:cNvPr>
          <p:cNvSpPr/>
          <p:nvPr/>
        </p:nvSpPr>
        <p:spPr>
          <a:xfrm>
            <a:off x="2792368" y="4002318"/>
            <a:ext cx="1019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遊び</a:t>
            </a: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AFE099F5-97ED-C043-88F8-0A77319BFA25}"/>
              </a:ext>
            </a:extLst>
          </p:cNvPr>
          <p:cNvGrpSpPr/>
          <p:nvPr/>
        </p:nvGrpSpPr>
        <p:grpSpPr>
          <a:xfrm>
            <a:off x="7124702" y="3886371"/>
            <a:ext cx="2362017" cy="675319"/>
            <a:chOff x="7124702" y="3886371"/>
            <a:chExt cx="2362017" cy="675319"/>
          </a:xfrm>
        </p:grpSpPr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9D991F81-1424-E244-9208-AC6631309F6B}"/>
                </a:ext>
              </a:extLst>
            </p:cNvPr>
            <p:cNvSpPr/>
            <p:nvPr/>
          </p:nvSpPr>
          <p:spPr>
            <a:xfrm>
              <a:off x="7124702" y="3886371"/>
              <a:ext cx="2362017" cy="675319"/>
            </a:xfrm>
            <a:prstGeom prst="rect">
              <a:avLst/>
            </a:prstGeom>
            <a:solidFill>
              <a:srgbClr val="00B0F0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33DB36C1-765F-0E4C-BD64-12C4BBE7A80E}"/>
                </a:ext>
              </a:extLst>
            </p:cNvPr>
            <p:cNvSpPr/>
            <p:nvPr/>
          </p:nvSpPr>
          <p:spPr>
            <a:xfrm>
              <a:off x="7193462" y="3931644"/>
              <a:ext cx="229325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3200">
                  <a:latin typeface="Hiragino Mincho Pro W3" panose="02020300000000000000" pitchFamily="18" charset="-128"/>
                  <a:ea typeface="Hiragino Mincho Pro W3" panose="02020300000000000000" pitchFamily="18" charset="-128"/>
                </a:rPr>
                <a:t>学び＆経験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7350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4FEA8EC1-F807-7047-A33F-679A93B9823F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DBA332D1-FDBB-9647-BB80-1C9F26BB0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6006"/>
            <a:stretch/>
          </p:blipFill>
          <p:spPr>
            <a:xfrm>
              <a:off x="0" y="0"/>
              <a:ext cx="12196800" cy="6858000"/>
            </a:xfrm>
            <a:prstGeom prst="rect">
              <a:avLst/>
            </a:prstGeom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23E6B06-4FFC-644C-8AED-9E59D6FFD84A}"/>
                </a:ext>
              </a:extLst>
            </p:cNvPr>
            <p:cNvSpPr/>
            <p:nvPr/>
          </p:nvSpPr>
          <p:spPr>
            <a:xfrm>
              <a:off x="0" y="76200"/>
              <a:ext cx="12192000" cy="6705600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3DF31A5-C7E9-C740-A9BB-8F769727FC55}"/>
              </a:ext>
            </a:extLst>
          </p:cNvPr>
          <p:cNvSpPr/>
          <p:nvPr/>
        </p:nvSpPr>
        <p:spPr>
          <a:xfrm>
            <a:off x="660400" y="2415428"/>
            <a:ext cx="11531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大学でもコロナの中何人か友達ができたので、</a:t>
            </a:r>
          </a:p>
          <a:p>
            <a:r>
              <a:rPr lang="ja-JP" altLang="en-US" sz="3200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遊びに関しては今まで通り、好きな友達と好きなように遊べば大丈夫そう！</a:t>
            </a:r>
            <a:endParaRPr lang="en-US" altLang="ja-JP" sz="3200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762CDAC-2497-0F44-A6A7-7F766361F718}"/>
              </a:ext>
            </a:extLst>
          </p:cNvPr>
          <p:cNvGrpSpPr/>
          <p:nvPr/>
        </p:nvGrpSpPr>
        <p:grpSpPr>
          <a:xfrm>
            <a:off x="660400" y="1364350"/>
            <a:ext cx="1774371" cy="675319"/>
            <a:chOff x="2405743" y="3931644"/>
            <a:chExt cx="1774371" cy="675319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B4FF0D20-1081-4142-BA26-00AF73FCF1E9}"/>
                </a:ext>
              </a:extLst>
            </p:cNvPr>
            <p:cNvSpPr/>
            <p:nvPr/>
          </p:nvSpPr>
          <p:spPr>
            <a:xfrm>
              <a:off x="2405743" y="3931644"/>
              <a:ext cx="1774371" cy="675319"/>
            </a:xfrm>
            <a:prstGeom prst="rect">
              <a:avLst/>
            </a:prstGeom>
            <a:solidFill>
              <a:srgbClr val="00B0F0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A7F4965F-B14E-B543-953A-C54BEE809DA5}"/>
                </a:ext>
              </a:extLst>
            </p:cNvPr>
            <p:cNvSpPr/>
            <p:nvPr/>
          </p:nvSpPr>
          <p:spPr>
            <a:xfrm>
              <a:off x="2792368" y="4002318"/>
              <a:ext cx="10198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3200">
                  <a:latin typeface="Hiragino Mincho Pro W3" panose="02020300000000000000" pitchFamily="18" charset="-128"/>
                  <a:ea typeface="Hiragino Mincho Pro W3" panose="02020300000000000000" pitchFamily="18" charset="-128"/>
                </a:rPr>
                <a:t>遊び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095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4E7D217D-9D2F-DD41-A775-DF688DFF0618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CE694E94-2C6C-B548-A48B-08437DCE0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6006"/>
            <a:stretch/>
          </p:blipFill>
          <p:spPr>
            <a:xfrm>
              <a:off x="0" y="0"/>
              <a:ext cx="12196800" cy="6858000"/>
            </a:xfrm>
            <a:prstGeom prst="rect">
              <a:avLst/>
            </a:prstGeom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C2A31C95-8754-7D47-B7DA-BF7E6DEE40A3}"/>
                </a:ext>
              </a:extLst>
            </p:cNvPr>
            <p:cNvSpPr/>
            <p:nvPr/>
          </p:nvSpPr>
          <p:spPr>
            <a:xfrm>
              <a:off x="0" y="76200"/>
              <a:ext cx="12192000" cy="6705600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828E561B-0A0C-8A4F-834F-C6CD8C1761AB}"/>
              </a:ext>
            </a:extLst>
          </p:cNvPr>
          <p:cNvGrpSpPr/>
          <p:nvPr/>
        </p:nvGrpSpPr>
        <p:grpSpPr>
          <a:xfrm>
            <a:off x="4040251" y="2941171"/>
            <a:ext cx="3510551" cy="707886"/>
            <a:chOff x="7124702" y="3886371"/>
            <a:chExt cx="2477241" cy="707886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79D67478-B217-2D46-BA88-1EB5C2676FAB}"/>
                </a:ext>
              </a:extLst>
            </p:cNvPr>
            <p:cNvSpPr/>
            <p:nvPr/>
          </p:nvSpPr>
          <p:spPr>
            <a:xfrm>
              <a:off x="7124702" y="3886371"/>
              <a:ext cx="2362017" cy="675319"/>
            </a:xfrm>
            <a:prstGeom prst="rect">
              <a:avLst/>
            </a:prstGeom>
            <a:solidFill>
              <a:srgbClr val="00B0F0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400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C287B2CA-629F-8049-A172-01AEAECB5CBD}"/>
                </a:ext>
              </a:extLst>
            </p:cNvPr>
            <p:cNvSpPr/>
            <p:nvPr/>
          </p:nvSpPr>
          <p:spPr>
            <a:xfrm>
              <a:off x="7308686" y="3886371"/>
              <a:ext cx="229325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4000" b="1">
                  <a:latin typeface="Hiragino Mincho Pro W3" panose="02020300000000000000" pitchFamily="18" charset="-128"/>
                  <a:ea typeface="Hiragino Mincho Pro W3" panose="02020300000000000000" pitchFamily="18" charset="-128"/>
                </a:rPr>
                <a:t>学び＆経験</a:t>
              </a:r>
            </a:p>
          </p:txBody>
        </p:sp>
      </p:grp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EF91BDC-3422-FA45-9C06-98753F944ECB}"/>
              </a:ext>
            </a:extLst>
          </p:cNvPr>
          <p:cNvSpPr/>
          <p:nvPr/>
        </p:nvSpPr>
        <p:spPr>
          <a:xfrm>
            <a:off x="650466" y="1683434"/>
            <a:ext cx="32974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u="sng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頭を使うべきは、</a:t>
            </a:r>
            <a:endParaRPr lang="en-US" altLang="ja-JP" sz="3200" u="sng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87F387D-92C1-1E4C-B1BB-18F5FD167789}"/>
              </a:ext>
            </a:extLst>
          </p:cNvPr>
          <p:cNvSpPr/>
          <p:nvPr/>
        </p:nvSpPr>
        <p:spPr>
          <a:xfrm>
            <a:off x="2438401" y="4797476"/>
            <a:ext cx="914399" cy="656267"/>
          </a:xfrm>
          <a:prstGeom prst="rect">
            <a:avLst/>
          </a:prstGeom>
          <a:solidFill>
            <a:srgbClr val="00B0F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3A563EE-9F63-9A43-9D70-E159FBC1D08C}"/>
              </a:ext>
            </a:extLst>
          </p:cNvPr>
          <p:cNvSpPr/>
          <p:nvPr/>
        </p:nvSpPr>
        <p:spPr>
          <a:xfrm>
            <a:off x="6462231" y="4807002"/>
            <a:ext cx="2061283" cy="656267"/>
          </a:xfrm>
          <a:prstGeom prst="rect">
            <a:avLst/>
          </a:prstGeom>
          <a:solidFill>
            <a:srgbClr val="00B0F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54E689E-A63E-0046-A06D-08E7C3FF731D}"/>
              </a:ext>
            </a:extLst>
          </p:cNvPr>
          <p:cNvSpPr/>
          <p:nvPr/>
        </p:nvSpPr>
        <p:spPr>
          <a:xfrm>
            <a:off x="805543" y="4348350"/>
            <a:ext cx="105809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u="sng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今まではのんびり、楽しそうなことだけをしてきたが、</a:t>
            </a:r>
            <a:endParaRPr lang="en-US" altLang="ja-JP" sz="3200" u="sng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  <a:p>
            <a:r>
              <a:rPr lang="ja-JP" altLang="en-US" sz="3200" u="sng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これからは社会へ出るにあたり、何が必要かを考えて</a:t>
            </a:r>
            <a:endParaRPr lang="en-US" altLang="ja-JP" sz="3200" u="sng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  <a:p>
            <a:r>
              <a:rPr lang="ja-JP" altLang="en-US" sz="3200" u="sng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挑戦して行くことが大切</a:t>
            </a:r>
            <a:endParaRPr lang="en-US" altLang="ja-JP" sz="3200" u="sng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249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3E3C177-9C82-904F-A321-41FA8A6FFA5A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AF0C3CC2-1A8C-0440-902B-EBF7D9285F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6006"/>
            <a:stretch/>
          </p:blipFill>
          <p:spPr>
            <a:xfrm>
              <a:off x="0" y="0"/>
              <a:ext cx="12196800" cy="6858000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E2F72ED-113D-4B42-8032-469043727FF0}"/>
                </a:ext>
              </a:extLst>
            </p:cNvPr>
            <p:cNvSpPr/>
            <p:nvPr/>
          </p:nvSpPr>
          <p:spPr>
            <a:xfrm>
              <a:off x="0" y="76200"/>
              <a:ext cx="12192000" cy="6705600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45C03DA-84E4-2541-9844-3EA135C03666}"/>
              </a:ext>
            </a:extLst>
          </p:cNvPr>
          <p:cNvSpPr/>
          <p:nvPr/>
        </p:nvSpPr>
        <p:spPr>
          <a:xfrm>
            <a:off x="977537" y="1856155"/>
            <a:ext cx="1778725" cy="604645"/>
          </a:xfrm>
          <a:prstGeom prst="rect">
            <a:avLst/>
          </a:prstGeom>
          <a:solidFill>
            <a:srgbClr val="00B0F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F4266B3-A943-964A-A115-0A43D54605A7}"/>
              </a:ext>
            </a:extLst>
          </p:cNvPr>
          <p:cNvSpPr/>
          <p:nvPr/>
        </p:nvSpPr>
        <p:spPr>
          <a:xfrm>
            <a:off x="920931" y="1856155"/>
            <a:ext cx="1891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3200" dirty="0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SDB</a:t>
            </a:r>
            <a:r>
              <a:rPr lang="ja-JP" altLang="en-US" sz="3200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では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D1003BE-4DD2-4248-85DE-957DC9DD396A}"/>
              </a:ext>
            </a:extLst>
          </p:cNvPr>
          <p:cNvSpPr/>
          <p:nvPr/>
        </p:nvSpPr>
        <p:spPr>
          <a:xfrm>
            <a:off x="1189808" y="3273979"/>
            <a:ext cx="98123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u="sng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・やるべきこと（今は学習）を</a:t>
            </a:r>
            <a:r>
              <a:rPr lang="en-US" altLang="ja-JP" sz="3200" u="sng" dirty="0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5</a:t>
            </a:r>
            <a:r>
              <a:rPr lang="ja-JP" altLang="en-US" sz="3200" u="sng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月までに終了させる</a:t>
            </a:r>
            <a:endParaRPr lang="en-US" altLang="ja-JP" sz="3200" u="sng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DE6C4B1-280C-2448-8BC2-60DE3691AEA8}"/>
              </a:ext>
            </a:extLst>
          </p:cNvPr>
          <p:cNvSpPr/>
          <p:nvPr/>
        </p:nvSpPr>
        <p:spPr>
          <a:xfrm>
            <a:off x="1189809" y="4087158"/>
            <a:ext cx="62886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u="sng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・自分がすべきことを見極める</a:t>
            </a:r>
            <a:endParaRPr lang="en-US" altLang="ja-JP" sz="3200" u="sng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7178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3E3C177-9C82-904F-A321-41FA8A6FFA5A}"/>
              </a:ext>
            </a:extLst>
          </p:cNvPr>
          <p:cNvGrpSpPr/>
          <p:nvPr/>
        </p:nvGrpSpPr>
        <p:grpSpPr>
          <a:xfrm>
            <a:off x="0" y="0"/>
            <a:ext cx="12196800" cy="6858000"/>
            <a:chOff x="0" y="0"/>
            <a:chExt cx="12196800" cy="6858000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AF0C3CC2-1A8C-0440-902B-EBF7D9285F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6006"/>
            <a:stretch/>
          </p:blipFill>
          <p:spPr>
            <a:xfrm>
              <a:off x="0" y="0"/>
              <a:ext cx="12196800" cy="6858000"/>
            </a:xfrm>
            <a:prstGeom prst="rect">
              <a:avLst/>
            </a:prstGeom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8E2F72ED-113D-4B42-8032-469043727FF0}"/>
                </a:ext>
              </a:extLst>
            </p:cNvPr>
            <p:cNvSpPr/>
            <p:nvPr/>
          </p:nvSpPr>
          <p:spPr>
            <a:xfrm>
              <a:off x="0" y="76200"/>
              <a:ext cx="12192000" cy="6705600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DE6C4B1-280C-2448-8BC2-60DE3691AEA8}"/>
              </a:ext>
            </a:extLst>
          </p:cNvPr>
          <p:cNvSpPr/>
          <p:nvPr/>
        </p:nvSpPr>
        <p:spPr>
          <a:xfrm>
            <a:off x="1189809" y="4087158"/>
            <a:ext cx="62886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u="sng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以上で中間発表を終わります！</a:t>
            </a:r>
            <a:endParaRPr lang="en-US" altLang="ja-JP" sz="3200" u="sng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D9C841A-2E96-B74C-9E12-2B543DCFF805}"/>
              </a:ext>
            </a:extLst>
          </p:cNvPr>
          <p:cNvSpPr/>
          <p:nvPr/>
        </p:nvSpPr>
        <p:spPr>
          <a:xfrm>
            <a:off x="1189809" y="4748133"/>
            <a:ext cx="62886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u="sng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ご静聴ありがとうございました！</a:t>
            </a:r>
            <a:endParaRPr lang="en-US" altLang="ja-JP" sz="3200" u="sng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9704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0A1D9D6-4B16-0140-AA78-EE8B8C39238A}"/>
              </a:ext>
            </a:extLst>
          </p:cNvPr>
          <p:cNvSpPr txBox="1"/>
          <p:nvPr/>
        </p:nvSpPr>
        <p:spPr>
          <a:xfrm>
            <a:off x="0" y="534649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・ポートフォリオ</a:t>
            </a:r>
            <a:endParaRPr kumimoji="1" lang="en-US" altLang="ja-JP" sz="36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1728E42-70CB-8D42-8067-1C1300D2A222}"/>
              </a:ext>
            </a:extLst>
          </p:cNvPr>
          <p:cNvSpPr txBox="1"/>
          <p:nvPr/>
        </p:nvSpPr>
        <p:spPr>
          <a:xfrm>
            <a:off x="2079516" y="1804416"/>
            <a:ext cx="8032968" cy="646331"/>
          </a:xfrm>
          <a:prstGeom prst="rect">
            <a:avLst/>
          </a:prstGeom>
          <a:noFill/>
          <a:ln w="76200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827236"/>
                      <a:gd name="connsiteY0" fmla="*/ 0 h 769441"/>
                      <a:gd name="connsiteX1" fmla="*/ 5827236 w 5827236"/>
                      <a:gd name="connsiteY1" fmla="*/ 0 h 769441"/>
                      <a:gd name="connsiteX2" fmla="*/ 5827236 w 5827236"/>
                      <a:gd name="connsiteY2" fmla="*/ 769441 h 769441"/>
                      <a:gd name="connsiteX3" fmla="*/ 0 w 5827236"/>
                      <a:gd name="connsiteY3" fmla="*/ 769441 h 769441"/>
                      <a:gd name="connsiteX4" fmla="*/ 0 w 5827236"/>
                      <a:gd name="connsiteY4" fmla="*/ 0 h 769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827236" h="769441" extrusionOk="0">
                        <a:moveTo>
                          <a:pt x="0" y="0"/>
                        </a:moveTo>
                        <a:cubicBezTo>
                          <a:pt x="1263259" y="118645"/>
                          <a:pt x="3995121" y="116012"/>
                          <a:pt x="5827236" y="0"/>
                        </a:cubicBezTo>
                        <a:cubicBezTo>
                          <a:pt x="5816044" y="367057"/>
                          <a:pt x="5825428" y="671081"/>
                          <a:pt x="5827236" y="769441"/>
                        </a:cubicBezTo>
                        <a:cubicBezTo>
                          <a:pt x="5064787" y="904041"/>
                          <a:pt x="1736899" y="612245"/>
                          <a:pt x="0" y="769441"/>
                        </a:cubicBezTo>
                        <a:cubicBezTo>
                          <a:pt x="-43889" y="483290"/>
                          <a:pt x="13842" y="25979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粂井龍三の</a:t>
            </a:r>
            <a:r>
              <a:rPr lang="ja-JP" altLang="en-US" sz="3600" u="sng">
                <a:solidFill>
                  <a:srgbClr val="00B0F0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性格</a:t>
            </a:r>
            <a:r>
              <a:rPr lang="ja-JP" altLang="en-US" sz="36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を</a:t>
            </a:r>
            <a:r>
              <a:rPr lang="ja-JP" altLang="en-US" sz="3600" u="sng">
                <a:solidFill>
                  <a:srgbClr val="00B0F0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わかりやすく</a:t>
            </a:r>
            <a:r>
              <a:rPr lang="ja-JP" altLang="en-US" sz="36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伝える</a:t>
            </a:r>
            <a:endParaRPr kumimoji="1" lang="en-US" altLang="ja-JP" sz="36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F9ED6D4-A9D3-1740-9560-E2F5DD95B0E1}"/>
              </a:ext>
            </a:extLst>
          </p:cNvPr>
          <p:cNvSpPr txBox="1"/>
          <p:nvPr/>
        </p:nvSpPr>
        <p:spPr>
          <a:xfrm>
            <a:off x="-1" y="3074183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・パワーポイント</a:t>
            </a:r>
            <a:endParaRPr kumimoji="1" lang="en-US" altLang="ja-JP" sz="3600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FE53E26-A3E9-D948-8A6D-09276D333BBF}"/>
              </a:ext>
            </a:extLst>
          </p:cNvPr>
          <p:cNvSpPr txBox="1"/>
          <p:nvPr/>
        </p:nvSpPr>
        <p:spPr>
          <a:xfrm>
            <a:off x="1526480" y="5290551"/>
            <a:ext cx="9139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今まで挑戦したこと・今頑張っていること</a:t>
            </a:r>
            <a:endParaRPr kumimoji="1" lang="en-US" altLang="ja-JP" sz="3600" b="1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A191B9F-CE1B-CE41-A059-0E1D0351BC11}"/>
              </a:ext>
            </a:extLst>
          </p:cNvPr>
          <p:cNvSpPr txBox="1"/>
          <p:nvPr/>
        </p:nvSpPr>
        <p:spPr>
          <a:xfrm>
            <a:off x="3882894" y="4020784"/>
            <a:ext cx="4426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>
                <a:latin typeface="Hiragino Mincho Pro W3" panose="02020300000000000000" pitchFamily="18" charset="-128"/>
                <a:ea typeface="Hiragino Mincho Pro W3" panose="02020300000000000000" pitchFamily="18" charset="-128"/>
              </a:rPr>
              <a:t>粂井龍三の基本情報</a:t>
            </a:r>
            <a:endParaRPr kumimoji="1" lang="en-US" altLang="ja-JP" sz="3600" b="1" dirty="0">
              <a:latin typeface="Hiragino Mincho Pro W3" panose="02020300000000000000" pitchFamily="18" charset="-128"/>
              <a:ea typeface="Hiragino Mincho Pro W3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5573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A9108E-591C-5649-ABBA-A3A751BF49CA}"/>
              </a:ext>
            </a:extLst>
          </p:cNvPr>
          <p:cNvSpPr/>
          <p:nvPr/>
        </p:nvSpPr>
        <p:spPr>
          <a:xfrm>
            <a:off x="1068552" y="1707762"/>
            <a:ext cx="95910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まずはポートフォリオをご覧ください！</a:t>
            </a:r>
            <a:endParaRPr lang="en-US" altLang="ja-JP" sz="4000" b="1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37865AF-1143-8641-B4D1-00469368F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333" y="2415648"/>
            <a:ext cx="4855029" cy="444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14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3A9108E-591C-5649-ABBA-A3A751BF49CA}"/>
              </a:ext>
            </a:extLst>
          </p:cNvPr>
          <p:cNvSpPr/>
          <p:nvPr/>
        </p:nvSpPr>
        <p:spPr>
          <a:xfrm>
            <a:off x="284780" y="613248"/>
            <a:ext cx="64604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ポートフォリオで工夫したところ</a:t>
            </a:r>
            <a:endParaRPr lang="en-US" altLang="ja-JP" sz="3200" b="1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B60DE3A-7AFE-064F-B1B3-102E0767731C}"/>
              </a:ext>
            </a:extLst>
          </p:cNvPr>
          <p:cNvSpPr/>
          <p:nvPr/>
        </p:nvSpPr>
        <p:spPr>
          <a:xfrm>
            <a:off x="908894" y="3576810"/>
            <a:ext cx="60420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・クリック時にアラートを表示</a:t>
            </a:r>
            <a:endParaRPr lang="en-US" altLang="ja-JP" sz="3200" b="1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D09F21D-C367-0F48-97D3-AFBB75C3677D}"/>
              </a:ext>
            </a:extLst>
          </p:cNvPr>
          <p:cNvSpPr/>
          <p:nvPr/>
        </p:nvSpPr>
        <p:spPr>
          <a:xfrm>
            <a:off x="894606" y="1865419"/>
            <a:ext cx="39501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・背景を動画に変更</a:t>
            </a:r>
            <a:endParaRPr lang="en-US" altLang="ja-JP" sz="3200" b="1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D7596EA-E0C9-0C45-B782-44525791F52F}"/>
              </a:ext>
            </a:extLst>
          </p:cNvPr>
          <p:cNvSpPr/>
          <p:nvPr/>
        </p:nvSpPr>
        <p:spPr>
          <a:xfrm>
            <a:off x="894606" y="2721114"/>
            <a:ext cx="77155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・クリックを画像表示・非表示切り替え</a:t>
            </a:r>
            <a:endParaRPr lang="en-US" altLang="ja-JP" sz="3200" b="1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03B73E1-905E-D94B-8DC2-8CA70E7AF634}"/>
              </a:ext>
            </a:extLst>
          </p:cNvPr>
          <p:cNvSpPr/>
          <p:nvPr/>
        </p:nvSpPr>
        <p:spPr>
          <a:xfrm>
            <a:off x="894606" y="4406457"/>
            <a:ext cx="89707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・円、扇形を使ったスタイリッシュな趣味紹介</a:t>
            </a:r>
            <a:endParaRPr lang="en-US" altLang="ja-JP" sz="3200" b="1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343368C-C8C1-224C-90DE-79E8932E111A}"/>
              </a:ext>
            </a:extLst>
          </p:cNvPr>
          <p:cNvSpPr/>
          <p:nvPr/>
        </p:nvSpPr>
        <p:spPr>
          <a:xfrm>
            <a:off x="894606" y="5302981"/>
            <a:ext cx="64604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・アンケート機能搭載＆結果表示</a:t>
            </a:r>
            <a:endParaRPr lang="en-US" altLang="ja-JP" sz="3200" b="1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833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新聞を読む男性&#10;&#10;低い精度で自動的に生成された説明">
            <a:extLst>
              <a:ext uri="{FF2B5EF4-FFF2-40B4-BE49-F238E27FC236}">
                <a16:creationId xmlns:a16="http://schemas.microsoft.com/office/drawing/2014/main" id="{471620D5-0281-AF4E-8079-CDE2D971E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43" y="2124547"/>
            <a:ext cx="8374743" cy="458284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C45927F-FA2C-B640-87F2-DF9925171F9A}"/>
              </a:ext>
            </a:extLst>
          </p:cNvPr>
          <p:cNvSpPr/>
          <p:nvPr/>
        </p:nvSpPr>
        <p:spPr>
          <a:xfrm>
            <a:off x="0" y="11464"/>
            <a:ext cx="29450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1, HOME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E2D2045-9BD4-504E-B31C-3904D7CC83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11" r="17262" b="2439"/>
          <a:stretch/>
        </p:blipFill>
        <p:spPr>
          <a:xfrm>
            <a:off x="559643" y="987456"/>
            <a:ext cx="11064678" cy="992096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A6887F8-E66F-4548-9470-311B7CB8FA11}"/>
              </a:ext>
            </a:extLst>
          </p:cNvPr>
          <p:cNvSpPr/>
          <p:nvPr/>
        </p:nvSpPr>
        <p:spPr>
          <a:xfrm>
            <a:off x="8871860" y="5999506"/>
            <a:ext cx="3320140" cy="707886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txBody>
          <a:bodyPr wrap="none">
            <a:spAutoFit/>
          </a:bodyPr>
          <a:lstStyle/>
          <a:p>
            <a:r>
              <a:rPr lang="ja-JP" altLang="en-US" sz="4000" b="1" u="sng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背景を動画に</a:t>
            </a:r>
            <a:endParaRPr lang="en-US" altLang="ja-JP" sz="4000" b="1" u="sng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8800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新聞を読んでいる男性&#10;&#10;低い精度で自動的に生成された説明">
            <a:extLst>
              <a:ext uri="{FF2B5EF4-FFF2-40B4-BE49-F238E27FC236}">
                <a16:creationId xmlns:a16="http://schemas.microsoft.com/office/drawing/2014/main" id="{9DD7537F-27BC-3740-8C92-6FABD96C0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78" y="322275"/>
            <a:ext cx="7460870" cy="4274457"/>
          </a:xfrm>
          <a:prstGeom prst="rect">
            <a:avLst/>
          </a:prstGeom>
        </p:spPr>
      </p:pic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1667F97C-2BFC-4D44-B7F9-5F828AF9E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221" y="458368"/>
            <a:ext cx="4453779" cy="6276262"/>
          </a:xfrm>
          <a:prstGeom prst="rect">
            <a:avLst/>
          </a:prstGeom>
        </p:spPr>
      </p:pic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F493C200-C280-DF41-8DA8-E80C5417B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62" y="5029277"/>
            <a:ext cx="7096101" cy="170535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83D5C41-B824-9E4E-A0CA-C69FE49B6917}"/>
              </a:ext>
            </a:extLst>
          </p:cNvPr>
          <p:cNvSpPr/>
          <p:nvPr/>
        </p:nvSpPr>
        <p:spPr>
          <a:xfrm>
            <a:off x="2917065" y="2653055"/>
            <a:ext cx="4567785" cy="2554545"/>
          </a:xfrm>
          <a:prstGeom prst="rect">
            <a:avLst/>
          </a:prstGeom>
          <a:solidFill>
            <a:schemeClr val="bg1">
              <a:alpha val="82000"/>
            </a:schemeClr>
          </a:solidFill>
        </p:spPr>
        <p:txBody>
          <a:bodyPr wrap="square">
            <a:spAutoFit/>
          </a:bodyPr>
          <a:lstStyle/>
          <a:p>
            <a:r>
              <a:rPr lang="ja-JP" altLang="en-US" sz="4000" b="1" u="sng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もっとよく動画を見れるようにクリックで画像削除＆再表示</a:t>
            </a:r>
            <a:endParaRPr lang="en-US" altLang="ja-JP" sz="4000" b="1" u="sng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8706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新聞を読む男性&#10;&#10;低い精度で自動的に生成された説明">
            <a:extLst>
              <a:ext uri="{FF2B5EF4-FFF2-40B4-BE49-F238E27FC236}">
                <a16:creationId xmlns:a16="http://schemas.microsoft.com/office/drawing/2014/main" id="{64728BA7-2E13-9449-8CE7-EDF9D62E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651" y="145144"/>
            <a:ext cx="8779300" cy="480422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4DA6192-D155-E845-A67D-9E57366565C3}"/>
              </a:ext>
            </a:extLst>
          </p:cNvPr>
          <p:cNvSpPr/>
          <p:nvPr/>
        </p:nvSpPr>
        <p:spPr>
          <a:xfrm>
            <a:off x="255298" y="5130486"/>
            <a:ext cx="11681403" cy="1323439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txBody>
          <a:bodyPr wrap="none">
            <a:spAutoFit/>
          </a:bodyPr>
          <a:lstStyle/>
          <a:p>
            <a:r>
              <a:rPr lang="ja-JP" altLang="en-US" sz="4000" b="1" u="sng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インパクトのあるトップページで</a:t>
            </a:r>
            <a:endParaRPr lang="en-US" altLang="ja-JP" sz="4000" b="1" u="sng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r>
              <a:rPr lang="ja-JP" altLang="en-US" sz="4000" b="1" u="sng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ざっくりと僕の雰囲気を把握してもらえるように</a:t>
            </a:r>
            <a:endParaRPr lang="en-US" altLang="ja-JP" sz="4000" b="1" u="sng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5B426F1-EDC0-E049-8C4D-5E07FCAB3399}"/>
              </a:ext>
            </a:extLst>
          </p:cNvPr>
          <p:cNvSpPr/>
          <p:nvPr/>
        </p:nvSpPr>
        <p:spPr>
          <a:xfrm>
            <a:off x="6526246" y="3978100"/>
            <a:ext cx="184731" cy="707886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txBody>
          <a:bodyPr wrap="none">
            <a:spAutoFit/>
          </a:bodyPr>
          <a:lstStyle/>
          <a:p>
            <a:endParaRPr lang="en-US" altLang="ja-JP" sz="4000" b="1" u="sng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円形吹き出し 6">
            <a:extLst>
              <a:ext uri="{FF2B5EF4-FFF2-40B4-BE49-F238E27FC236}">
                <a16:creationId xmlns:a16="http://schemas.microsoft.com/office/drawing/2014/main" id="{259B660C-5AB6-BF47-B0DB-79FA733B1227}"/>
              </a:ext>
            </a:extLst>
          </p:cNvPr>
          <p:cNvSpPr/>
          <p:nvPr/>
        </p:nvSpPr>
        <p:spPr>
          <a:xfrm>
            <a:off x="8429360" y="3429000"/>
            <a:ext cx="3323771" cy="2184086"/>
          </a:xfrm>
          <a:custGeom>
            <a:avLst/>
            <a:gdLst>
              <a:gd name="connsiteX0" fmla="*/ 84058 w 3323771"/>
              <a:gd name="connsiteY0" fmla="*/ -257067 h 2184086"/>
              <a:gd name="connsiteX1" fmla="*/ 518356 w 3323771"/>
              <a:gd name="connsiteY1" fmla="*/ -63540 h 2184086"/>
              <a:gd name="connsiteX2" fmla="*/ 919247 w 3323771"/>
              <a:gd name="connsiteY2" fmla="*/ 115100 h 2184086"/>
              <a:gd name="connsiteX3" fmla="*/ 2621470 w 3323771"/>
              <a:gd name="connsiteY3" fmla="*/ 200438 h 2184086"/>
              <a:gd name="connsiteX4" fmla="*/ 2653989 w 3323771"/>
              <a:gd name="connsiteY4" fmla="*/ 1968146 h 2184086"/>
              <a:gd name="connsiteX5" fmla="*/ 950357 w 3323771"/>
              <a:gd name="connsiteY5" fmla="*/ 2078934 h 2184086"/>
              <a:gd name="connsiteX6" fmla="*/ 416386 w 3323771"/>
              <a:gd name="connsiteY6" fmla="*/ 369044 h 2184086"/>
              <a:gd name="connsiteX7" fmla="*/ 253545 w 3323771"/>
              <a:gd name="connsiteY7" fmla="*/ 62250 h 2184086"/>
              <a:gd name="connsiteX8" fmla="*/ 84058 w 3323771"/>
              <a:gd name="connsiteY8" fmla="*/ -257067 h 2184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3771" h="2184086" fill="none" extrusionOk="0">
                <a:moveTo>
                  <a:pt x="84058" y="-257067"/>
                </a:moveTo>
                <a:cubicBezTo>
                  <a:pt x="286555" y="-176073"/>
                  <a:pt x="325179" y="-122009"/>
                  <a:pt x="518356" y="-63540"/>
                </a:cubicBezTo>
                <a:cubicBezTo>
                  <a:pt x="711533" y="-5071"/>
                  <a:pt x="777755" y="99848"/>
                  <a:pt x="919247" y="115100"/>
                </a:cubicBezTo>
                <a:cubicBezTo>
                  <a:pt x="1506295" y="-4590"/>
                  <a:pt x="2200510" y="64986"/>
                  <a:pt x="2621470" y="200438"/>
                </a:cubicBezTo>
                <a:cubicBezTo>
                  <a:pt x="3722990" y="472506"/>
                  <a:pt x="3577682" y="1444195"/>
                  <a:pt x="2653989" y="1968146"/>
                </a:cubicBezTo>
                <a:cubicBezTo>
                  <a:pt x="2004358" y="2234935"/>
                  <a:pt x="1398705" y="2177985"/>
                  <a:pt x="950357" y="2078934"/>
                </a:cubicBezTo>
                <a:cubicBezTo>
                  <a:pt x="-303748" y="1749683"/>
                  <a:pt x="-398064" y="746281"/>
                  <a:pt x="416386" y="369044"/>
                </a:cubicBezTo>
                <a:cubicBezTo>
                  <a:pt x="358146" y="272858"/>
                  <a:pt x="350534" y="201908"/>
                  <a:pt x="253545" y="62250"/>
                </a:cubicBezTo>
                <a:cubicBezTo>
                  <a:pt x="156556" y="-77408"/>
                  <a:pt x="135672" y="-194478"/>
                  <a:pt x="84058" y="-257067"/>
                </a:cubicBezTo>
                <a:close/>
              </a:path>
              <a:path w="3323771" h="2184086" stroke="0" extrusionOk="0">
                <a:moveTo>
                  <a:pt x="84058" y="-257067"/>
                </a:moveTo>
                <a:cubicBezTo>
                  <a:pt x="180745" y="-240289"/>
                  <a:pt x="313924" y="-148691"/>
                  <a:pt x="493301" y="-74705"/>
                </a:cubicBezTo>
                <a:cubicBezTo>
                  <a:pt x="672678" y="-719"/>
                  <a:pt x="704740" y="44467"/>
                  <a:pt x="919247" y="115100"/>
                </a:cubicBezTo>
                <a:cubicBezTo>
                  <a:pt x="1397294" y="3527"/>
                  <a:pt x="2098693" y="93290"/>
                  <a:pt x="2621470" y="200438"/>
                </a:cubicBezTo>
                <a:cubicBezTo>
                  <a:pt x="3525201" y="618862"/>
                  <a:pt x="3634991" y="1560457"/>
                  <a:pt x="2653989" y="1968146"/>
                </a:cubicBezTo>
                <a:cubicBezTo>
                  <a:pt x="2289770" y="2224498"/>
                  <a:pt x="1546895" y="2167105"/>
                  <a:pt x="950357" y="2078934"/>
                </a:cubicBezTo>
                <a:cubicBezTo>
                  <a:pt x="-239847" y="1738559"/>
                  <a:pt x="-412902" y="1005076"/>
                  <a:pt x="416386" y="369044"/>
                </a:cubicBezTo>
                <a:cubicBezTo>
                  <a:pt x="346915" y="304895"/>
                  <a:pt x="362857" y="188419"/>
                  <a:pt x="256869" y="68511"/>
                </a:cubicBezTo>
                <a:cubicBezTo>
                  <a:pt x="150881" y="-51397"/>
                  <a:pt x="161728" y="-123649"/>
                  <a:pt x="84058" y="-25706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7471"/>
                      <a:gd name="adj2" fmla="val -6177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ysClr val="windowText" lastClr="000000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こういうやつか、、、</a:t>
            </a:r>
          </a:p>
        </p:txBody>
      </p:sp>
    </p:spTree>
    <p:extLst>
      <p:ext uri="{BB962C8B-B14F-4D97-AF65-F5344CB8AC3E}">
        <p14:creationId xmlns:p14="http://schemas.microsoft.com/office/powerpoint/2010/main" val="925626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, 円グラフ&#10;&#10;自動的に生成された説明">
            <a:extLst>
              <a:ext uri="{FF2B5EF4-FFF2-40B4-BE49-F238E27FC236}">
                <a16:creationId xmlns:a16="http://schemas.microsoft.com/office/drawing/2014/main" id="{2E644044-BD48-7A46-A95B-0569284FC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7" y="820034"/>
            <a:ext cx="9913257" cy="544745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D81BE27-F4BF-C743-BAA1-4A5AB0B96EC3}"/>
              </a:ext>
            </a:extLst>
          </p:cNvPr>
          <p:cNvSpPr/>
          <p:nvPr/>
        </p:nvSpPr>
        <p:spPr>
          <a:xfrm>
            <a:off x="0" y="0"/>
            <a:ext cx="27735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3, HOBBY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BB1E986-8B1D-E64D-BD5D-542B95EE540B}"/>
              </a:ext>
            </a:extLst>
          </p:cNvPr>
          <p:cNvSpPr/>
          <p:nvPr/>
        </p:nvSpPr>
        <p:spPr>
          <a:xfrm>
            <a:off x="3088021" y="5338119"/>
            <a:ext cx="8970726" cy="1077218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none">
            <a:spAutoFit/>
          </a:bodyPr>
          <a:lstStyle/>
          <a:p>
            <a:r>
              <a:rPr lang="ja-JP" altLang="en-US" sz="3200" b="1" u="sng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円グラフを使うことでちょっとおしゃれに</a:t>
            </a:r>
            <a:endParaRPr lang="en-US" altLang="ja-JP" sz="3200" b="1" u="sng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r>
              <a:rPr lang="ja-JP" altLang="en-US" sz="3200" b="1" u="sng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色も調和の取れた組み合わせを使って見やすく</a:t>
            </a:r>
            <a:endParaRPr lang="en-US" altLang="ja-JP" sz="3200" b="1" u="sng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6873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4204</TotalTime>
  <Words>683</Words>
  <Application>Microsoft Macintosh PowerPoint</Application>
  <PresentationFormat>ワイド画面</PresentationFormat>
  <Paragraphs>90</Paragraphs>
  <Slides>28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5" baseType="lpstr">
      <vt:lpstr>Hiragino Maru Gothic Pro W4</vt:lpstr>
      <vt:lpstr>Hiragino Mincho Pro W3</vt:lpstr>
      <vt:lpstr>游ゴシック</vt:lpstr>
      <vt:lpstr>游ゴシック Light</vt:lpstr>
      <vt:lpstr>Arial</vt:lpstr>
      <vt:lpstr>Rockwell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粂井 龍三</dc:creator>
  <cp:lastModifiedBy>粂井 龍三</cp:lastModifiedBy>
  <cp:revision>56</cp:revision>
  <dcterms:created xsi:type="dcterms:W3CDTF">2021-02-16T05:57:36Z</dcterms:created>
  <dcterms:modified xsi:type="dcterms:W3CDTF">2021-02-19T04:02:04Z</dcterms:modified>
</cp:coreProperties>
</file>